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Poppins Bold" charset="1" panose="00000800000000000000"/>
      <p:regular r:id="rId21"/>
    </p:embeddedFont>
    <p:embeddedFont>
      <p:font typeface="Poppins" charset="1" panose="00000500000000000000"/>
      <p:regular r:id="rId22"/>
    </p:embeddedFont>
    <p:embeddedFont>
      <p:font typeface="Poppins Ultra-Bold" charset="1" panose="00000900000000000000"/>
      <p:regular r:id="rId23"/>
    </p:embeddedFont>
    <p:embeddedFont>
      <p:font typeface="Canva Sans" charset="1" panose="020B05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2.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0D1FF">
                    <a:alpha val="82000"/>
                  </a:srgbClr>
                </a:gs>
                <a:gs pos="50000">
                  <a:srgbClr val="001496">
                    <a:alpha val="82000"/>
                  </a:srgbClr>
                </a:gs>
                <a:gs pos="100000">
                  <a:srgbClr val="000F70">
                    <a:alpha val="82000"/>
                  </a:srgbClr>
                </a:gs>
              </a:gsLst>
              <a:path path="circle">
                <a:fillToRect l="50000" r="50000" t="50000" b="50000"/>
              </a:path>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594739" y="1594239"/>
            <a:ext cx="7098522" cy="7098522"/>
          </a:xfrm>
          <a:custGeom>
            <a:avLst/>
            <a:gdLst/>
            <a:ahLst/>
            <a:cxnLst/>
            <a:rect r="r" b="b" t="t" l="l"/>
            <a:pathLst>
              <a:path h="7098522" w="7098522">
                <a:moveTo>
                  <a:pt x="0" y="0"/>
                </a:moveTo>
                <a:lnTo>
                  <a:pt x="7098522" y="0"/>
                </a:lnTo>
                <a:lnTo>
                  <a:pt x="7098522" y="7098522"/>
                </a:lnTo>
                <a:lnTo>
                  <a:pt x="0" y="709852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1251339"/>
            <a:ext cx="17565658" cy="4185761"/>
          </a:xfrm>
          <a:prstGeom prst="rect">
            <a:avLst/>
          </a:prstGeom>
        </p:spPr>
        <p:txBody>
          <a:bodyPr anchor="t" rtlCol="false" tIns="0" lIns="0" bIns="0" rIns="0">
            <a:spAutoFit/>
          </a:bodyPr>
          <a:lstStyle/>
          <a:p>
            <a:pPr algn="ctr">
              <a:lnSpc>
                <a:spcPts val="16368"/>
              </a:lnSpc>
            </a:pPr>
            <a:r>
              <a:rPr lang="en-US" sz="11691" b="true">
                <a:solidFill>
                  <a:srgbClr val="FFFFFF"/>
                </a:solidFill>
                <a:latin typeface="Poppins Bold"/>
                <a:ea typeface="Poppins Bold"/>
                <a:cs typeface="Poppins Bold"/>
                <a:sym typeface="Poppins Bold"/>
              </a:rPr>
              <a:t>Complaints Text Analysis</a:t>
            </a:r>
          </a:p>
        </p:txBody>
      </p:sp>
      <p:sp>
        <p:nvSpPr>
          <p:cNvPr name="TextBox 9" id="9"/>
          <p:cNvSpPr txBox="true"/>
          <p:nvPr/>
        </p:nvSpPr>
        <p:spPr>
          <a:xfrm rot="0">
            <a:off x="2278626" y="5899277"/>
            <a:ext cx="13730749" cy="2122854"/>
          </a:xfrm>
          <a:prstGeom prst="rect">
            <a:avLst/>
          </a:prstGeom>
        </p:spPr>
        <p:txBody>
          <a:bodyPr anchor="t" rtlCol="false" tIns="0" lIns="0" bIns="0" rIns="0">
            <a:spAutoFit/>
          </a:bodyPr>
          <a:lstStyle/>
          <a:p>
            <a:pPr algn="ctr">
              <a:lnSpc>
                <a:spcPts val="16368"/>
              </a:lnSpc>
            </a:pPr>
            <a:r>
              <a:rPr lang="en-US" sz="11691">
                <a:solidFill>
                  <a:srgbClr val="FFFFFF"/>
                </a:solidFill>
                <a:latin typeface="Poppins"/>
                <a:ea typeface="Poppins"/>
                <a:cs typeface="Poppins"/>
                <a:sym typeface="Poppins"/>
              </a:rPr>
              <a:t>Presentation</a:t>
            </a:r>
          </a:p>
        </p:txBody>
      </p:sp>
      <p:sp>
        <p:nvSpPr>
          <p:cNvPr name="TextBox 10" id="10"/>
          <p:cNvSpPr txBox="true"/>
          <p:nvPr/>
        </p:nvSpPr>
        <p:spPr>
          <a:xfrm rot="0">
            <a:off x="1436575" y="691565"/>
            <a:ext cx="4158164"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8634446" y="-623879"/>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436575" y="691565"/>
            <a:ext cx="4601038"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4" id="14"/>
          <p:cNvSpPr txBox="true"/>
          <p:nvPr/>
        </p:nvSpPr>
        <p:spPr>
          <a:xfrm rot="0">
            <a:off x="4688508" y="1337406"/>
            <a:ext cx="8910984" cy="1326947"/>
          </a:xfrm>
          <a:prstGeom prst="rect">
            <a:avLst/>
          </a:prstGeom>
        </p:spPr>
        <p:txBody>
          <a:bodyPr anchor="t" rtlCol="false" tIns="0" lIns="0" bIns="0" rIns="0">
            <a:spAutoFit/>
          </a:bodyPr>
          <a:lstStyle/>
          <a:p>
            <a:pPr algn="ctr">
              <a:lnSpc>
                <a:spcPts val="9414"/>
              </a:lnSpc>
            </a:pPr>
            <a:r>
              <a:rPr lang="en-US" sz="9052" b="true">
                <a:solidFill>
                  <a:srgbClr val="FFFFFF"/>
                </a:solidFill>
                <a:latin typeface="Poppins Bold"/>
                <a:ea typeface="Poppins Bold"/>
                <a:cs typeface="Poppins Bold"/>
                <a:sym typeface="Poppins Bold"/>
              </a:rPr>
              <a:t>Analysis</a:t>
            </a:r>
          </a:p>
        </p:txBody>
      </p:sp>
      <p:sp>
        <p:nvSpPr>
          <p:cNvPr name="TextBox 15" id="15"/>
          <p:cNvSpPr txBox="true"/>
          <p:nvPr/>
        </p:nvSpPr>
        <p:spPr>
          <a:xfrm rot="0">
            <a:off x="735856" y="3511689"/>
            <a:ext cx="16523444" cy="14198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Most of the narratives, a frequency of 5000 were within a length of 0-200 words.</a:t>
            </a:r>
          </a:p>
        </p:txBody>
      </p:sp>
      <p:sp>
        <p:nvSpPr>
          <p:cNvPr name="TextBox 16" id="16"/>
          <p:cNvSpPr txBox="true"/>
          <p:nvPr/>
        </p:nvSpPr>
        <p:spPr>
          <a:xfrm rot="0">
            <a:off x="735856" y="5067300"/>
            <a:ext cx="16523444" cy="14198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About 5000 narratives had  words of length greater than 300 but less than 500 words.</a:t>
            </a:r>
          </a:p>
        </p:txBody>
      </p:sp>
      <p:sp>
        <p:nvSpPr>
          <p:cNvPr name="TextBox 17" id="17"/>
          <p:cNvSpPr txBox="true"/>
          <p:nvPr/>
        </p:nvSpPr>
        <p:spPr>
          <a:xfrm rot="0">
            <a:off x="722342" y="6677661"/>
            <a:ext cx="16523444" cy="14198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Very few narratives, about 100 had a length of more than 500 words.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100631" y="0"/>
            <a:ext cx="4187369" cy="4187369"/>
          </a:xfrm>
          <a:custGeom>
            <a:avLst/>
            <a:gdLst/>
            <a:ahLst/>
            <a:cxnLst/>
            <a:rect r="r" b="b" t="t" l="l"/>
            <a:pathLst>
              <a:path h="4187369" w="4187369">
                <a:moveTo>
                  <a:pt x="0" y="0"/>
                </a:moveTo>
                <a:lnTo>
                  <a:pt x="4187369" y="0"/>
                </a:lnTo>
                <a:lnTo>
                  <a:pt x="4187369" y="4187369"/>
                </a:lnTo>
                <a:lnTo>
                  <a:pt x="0" y="41873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8598915" y="1042987"/>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8455914" y="899987"/>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true" rot="0">
            <a:off x="-3226599" y="8963464"/>
            <a:ext cx="12370599" cy="1799360"/>
          </a:xfrm>
          <a:custGeom>
            <a:avLst/>
            <a:gdLst/>
            <a:ahLst/>
            <a:cxnLst/>
            <a:rect r="r" b="b" t="t" l="l"/>
            <a:pathLst>
              <a:path h="1799360" w="12370599">
                <a:moveTo>
                  <a:pt x="0" y="1799360"/>
                </a:moveTo>
                <a:lnTo>
                  <a:pt x="12370599" y="1799360"/>
                </a:lnTo>
                <a:lnTo>
                  <a:pt x="12370599" y="0"/>
                </a:lnTo>
                <a:lnTo>
                  <a:pt x="0" y="0"/>
                </a:lnTo>
                <a:lnTo>
                  <a:pt x="0" y="179936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87786" y="2985773"/>
            <a:ext cx="14297863" cy="5977691"/>
          </a:xfrm>
          <a:custGeom>
            <a:avLst/>
            <a:gdLst/>
            <a:ahLst/>
            <a:cxnLst/>
            <a:rect r="r" b="b" t="t" l="l"/>
            <a:pathLst>
              <a:path h="5977691" w="14297863">
                <a:moveTo>
                  <a:pt x="0" y="0"/>
                </a:moveTo>
                <a:lnTo>
                  <a:pt x="14297863" y="0"/>
                </a:lnTo>
                <a:lnTo>
                  <a:pt x="14297863" y="5977691"/>
                </a:lnTo>
                <a:lnTo>
                  <a:pt x="0" y="5977691"/>
                </a:lnTo>
                <a:lnTo>
                  <a:pt x="0" y="0"/>
                </a:lnTo>
                <a:close/>
              </a:path>
            </a:pathLst>
          </a:custGeom>
          <a:blipFill>
            <a:blip r:embed="rId9"/>
            <a:stretch>
              <a:fillRect l="0" t="-6201" r="0" b="-8792"/>
            </a:stretch>
          </a:blipFill>
        </p:spPr>
      </p:sp>
      <p:sp>
        <p:nvSpPr>
          <p:cNvPr name="TextBox 14" id="14"/>
          <p:cNvSpPr txBox="true"/>
          <p:nvPr/>
        </p:nvSpPr>
        <p:spPr>
          <a:xfrm rot="0">
            <a:off x="1436575" y="691565"/>
            <a:ext cx="4424017"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5" id="15"/>
          <p:cNvSpPr txBox="true"/>
          <p:nvPr/>
        </p:nvSpPr>
        <p:spPr>
          <a:xfrm rot="0">
            <a:off x="987786" y="1658826"/>
            <a:ext cx="8487068" cy="1326947"/>
          </a:xfrm>
          <a:prstGeom prst="rect">
            <a:avLst/>
          </a:prstGeom>
        </p:spPr>
        <p:txBody>
          <a:bodyPr anchor="t" rtlCol="false" tIns="0" lIns="0" bIns="0" rIns="0">
            <a:spAutoFit/>
          </a:bodyPr>
          <a:lstStyle/>
          <a:p>
            <a:pPr algn="l">
              <a:lnSpc>
                <a:spcPts val="9414"/>
              </a:lnSpc>
            </a:pPr>
            <a:r>
              <a:rPr lang="en-US" sz="9052" b="true">
                <a:solidFill>
                  <a:srgbClr val="FFFFFF"/>
                </a:solidFill>
                <a:latin typeface="Poppins Bold"/>
                <a:ea typeface="Poppins Bold"/>
                <a:cs typeface="Poppins Bold"/>
                <a:sym typeface="Poppins Bold"/>
              </a:rPr>
              <a:t>Key Insights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2" id="12"/>
          <p:cNvSpPr txBox="true"/>
          <p:nvPr/>
        </p:nvSpPr>
        <p:spPr>
          <a:xfrm rot="0">
            <a:off x="1436575" y="691565"/>
            <a:ext cx="4601038"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3" id="13"/>
          <p:cNvSpPr txBox="true"/>
          <p:nvPr/>
        </p:nvSpPr>
        <p:spPr>
          <a:xfrm rot="0">
            <a:off x="4688508" y="1337406"/>
            <a:ext cx="8910984" cy="1326947"/>
          </a:xfrm>
          <a:prstGeom prst="rect">
            <a:avLst/>
          </a:prstGeom>
        </p:spPr>
        <p:txBody>
          <a:bodyPr anchor="t" rtlCol="false" tIns="0" lIns="0" bIns="0" rIns="0">
            <a:spAutoFit/>
          </a:bodyPr>
          <a:lstStyle/>
          <a:p>
            <a:pPr algn="ctr">
              <a:lnSpc>
                <a:spcPts val="9414"/>
              </a:lnSpc>
            </a:pPr>
            <a:r>
              <a:rPr lang="en-US" sz="9052" b="true">
                <a:solidFill>
                  <a:srgbClr val="FFFFFF"/>
                </a:solidFill>
                <a:latin typeface="Poppins Bold"/>
                <a:ea typeface="Poppins Bold"/>
                <a:cs typeface="Poppins Bold"/>
                <a:sym typeface="Poppins Bold"/>
              </a:rPr>
              <a:t>Key Insights</a:t>
            </a:r>
          </a:p>
        </p:txBody>
      </p:sp>
      <p:sp>
        <p:nvSpPr>
          <p:cNvPr name="TextBox 14" id="14"/>
          <p:cNvSpPr txBox="true"/>
          <p:nvPr/>
        </p:nvSpPr>
        <p:spPr>
          <a:xfrm rot="0">
            <a:off x="735856" y="3511689"/>
            <a:ext cx="16523444" cy="14198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The entity “Date” is easily and accurately captured with a precision of 99.8993%.</a:t>
            </a:r>
          </a:p>
        </p:txBody>
      </p:sp>
      <p:sp>
        <p:nvSpPr>
          <p:cNvPr name="TextBox 15" id="15"/>
          <p:cNvSpPr txBox="true"/>
          <p:nvPr/>
        </p:nvSpPr>
        <p:spPr>
          <a:xfrm rot="0">
            <a:off x="735856" y="5067300"/>
            <a:ext cx="16523444" cy="14198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Entity “Product” is not easily and accurately captured with a precision of 97.1624%</a:t>
            </a:r>
          </a:p>
        </p:txBody>
      </p:sp>
      <p:sp>
        <p:nvSpPr>
          <p:cNvPr name="TextBox 16" id="16"/>
          <p:cNvSpPr txBox="true"/>
          <p:nvPr/>
        </p:nvSpPr>
        <p:spPr>
          <a:xfrm rot="0">
            <a:off x="722342" y="6677661"/>
            <a:ext cx="16523444" cy="14198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All other entities are well captured with acceptable precision and accuracy.</a:t>
            </a:r>
          </a:p>
        </p:txBody>
      </p:sp>
      <p:sp>
        <p:nvSpPr>
          <p:cNvPr name="Freeform 17" id="17"/>
          <p:cNvSpPr/>
          <p:nvPr/>
        </p:nvSpPr>
        <p:spPr>
          <a:xfrm flipH="false" flipV="false" rot="0">
            <a:off x="14100631" y="-599480"/>
            <a:ext cx="4187369" cy="4187369"/>
          </a:xfrm>
          <a:custGeom>
            <a:avLst/>
            <a:gdLst/>
            <a:ahLst/>
            <a:cxnLst/>
            <a:rect r="r" b="b" t="t" l="l"/>
            <a:pathLst>
              <a:path h="4187369" w="4187369">
                <a:moveTo>
                  <a:pt x="0" y="0"/>
                </a:moveTo>
                <a:lnTo>
                  <a:pt x="4187369" y="0"/>
                </a:lnTo>
                <a:lnTo>
                  <a:pt x="4187369" y="4187369"/>
                </a:lnTo>
                <a:lnTo>
                  <a:pt x="0" y="4187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95607" y="-426477"/>
            <a:ext cx="19479214" cy="3367073"/>
            <a:chOff x="0" y="0"/>
            <a:chExt cx="3017840" cy="521648"/>
          </a:xfrm>
        </p:grpSpPr>
        <p:sp>
          <p:nvSpPr>
            <p:cNvPr name="Freeform 7" id="7"/>
            <p:cNvSpPr/>
            <p:nvPr/>
          </p:nvSpPr>
          <p:spPr>
            <a:xfrm flipH="false" flipV="false" rot="0">
              <a:off x="0" y="0"/>
              <a:ext cx="3017840" cy="521648"/>
            </a:xfrm>
            <a:custGeom>
              <a:avLst/>
              <a:gdLst/>
              <a:ahLst/>
              <a:cxnLst/>
              <a:rect r="r" b="b" t="t" l="l"/>
              <a:pathLst>
                <a:path h="521648" w="3017840">
                  <a:moveTo>
                    <a:pt x="31796" y="0"/>
                  </a:moveTo>
                  <a:lnTo>
                    <a:pt x="2986044" y="0"/>
                  </a:lnTo>
                  <a:cubicBezTo>
                    <a:pt x="2994477" y="0"/>
                    <a:pt x="3002564" y="3350"/>
                    <a:pt x="3008527" y="9313"/>
                  </a:cubicBezTo>
                  <a:cubicBezTo>
                    <a:pt x="3014490" y="15276"/>
                    <a:pt x="3017840" y="23363"/>
                    <a:pt x="3017840" y="31796"/>
                  </a:cubicBezTo>
                  <a:lnTo>
                    <a:pt x="3017840" y="489852"/>
                  </a:lnTo>
                  <a:cubicBezTo>
                    <a:pt x="3017840" y="498285"/>
                    <a:pt x="3014490" y="506372"/>
                    <a:pt x="3008527" y="512335"/>
                  </a:cubicBezTo>
                  <a:cubicBezTo>
                    <a:pt x="3002564" y="518298"/>
                    <a:pt x="2994477" y="521648"/>
                    <a:pt x="2986044" y="521648"/>
                  </a:cubicBezTo>
                  <a:lnTo>
                    <a:pt x="31796" y="521648"/>
                  </a:lnTo>
                  <a:cubicBezTo>
                    <a:pt x="23363" y="521648"/>
                    <a:pt x="15276" y="518298"/>
                    <a:pt x="9313" y="512335"/>
                  </a:cubicBezTo>
                  <a:cubicBezTo>
                    <a:pt x="3350" y="506372"/>
                    <a:pt x="0" y="498285"/>
                    <a:pt x="0" y="489852"/>
                  </a:cubicBezTo>
                  <a:lnTo>
                    <a:pt x="0" y="31796"/>
                  </a:lnTo>
                  <a:cubicBezTo>
                    <a:pt x="0" y="23363"/>
                    <a:pt x="3350" y="15276"/>
                    <a:pt x="9313" y="9313"/>
                  </a:cubicBezTo>
                  <a:cubicBezTo>
                    <a:pt x="15276" y="3350"/>
                    <a:pt x="23363" y="0"/>
                    <a:pt x="31796" y="0"/>
                  </a:cubicBezTo>
                  <a:close/>
                </a:path>
              </a:pathLst>
            </a:custGeom>
            <a:blipFill>
              <a:blip r:embed="rId3"/>
              <a:stretch>
                <a:fillRect l="0" t="-143081" r="0" b="-143081"/>
              </a:stretch>
            </a:blipFill>
            <a:ln w="323850" cap="rnd">
              <a:gradFill>
                <a:gsLst>
                  <a:gs pos="0">
                    <a:srgbClr val="00D1FF">
                      <a:alpha val="100000"/>
                    </a:srgbClr>
                  </a:gs>
                  <a:gs pos="100000">
                    <a:srgbClr val="001496">
                      <a:alpha val="100000"/>
                    </a:srgbClr>
                  </a:gs>
                </a:gsLst>
                <a:path path="circle">
                  <a:fillToRect l="0" r="100000" t="0" b="100000"/>
                </a:path>
                <a:tileRect r="0" l="-100000" b="0" t="-100000"/>
              </a:gradFill>
              <a:prstDash val="solid"/>
              <a:round/>
            </a:ln>
          </p:spPr>
        </p:sp>
      </p:grpSp>
      <p:sp>
        <p:nvSpPr>
          <p:cNvPr name="Freeform 8" id="8"/>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436575" y="691565"/>
            <a:ext cx="4210135"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0" id="10"/>
          <p:cNvSpPr txBox="true"/>
          <p:nvPr/>
        </p:nvSpPr>
        <p:spPr>
          <a:xfrm rot="0">
            <a:off x="722342" y="3364130"/>
            <a:ext cx="11813927" cy="1326627"/>
          </a:xfrm>
          <a:prstGeom prst="rect">
            <a:avLst/>
          </a:prstGeom>
        </p:spPr>
        <p:txBody>
          <a:bodyPr anchor="t" rtlCol="false" tIns="0" lIns="0" bIns="0" rIns="0">
            <a:spAutoFit/>
          </a:bodyPr>
          <a:lstStyle/>
          <a:p>
            <a:pPr algn="l">
              <a:lnSpc>
                <a:spcPts val="9398"/>
              </a:lnSpc>
            </a:pPr>
            <a:r>
              <a:rPr lang="en-US" sz="9036" b="true">
                <a:solidFill>
                  <a:srgbClr val="FFFFFF"/>
                </a:solidFill>
                <a:latin typeface="Poppins Bold"/>
                <a:ea typeface="Poppins Bold"/>
                <a:cs typeface="Poppins Bold"/>
                <a:sym typeface="Poppins Bold"/>
              </a:rPr>
              <a:t>Recommendations</a:t>
            </a:r>
          </a:p>
        </p:txBody>
      </p:sp>
      <p:sp>
        <p:nvSpPr>
          <p:cNvPr name="TextBox 11" id="11"/>
          <p:cNvSpPr txBox="true"/>
          <p:nvPr/>
        </p:nvSpPr>
        <p:spPr>
          <a:xfrm rot="0">
            <a:off x="722342" y="4709807"/>
            <a:ext cx="17351087" cy="3865493"/>
          </a:xfrm>
          <a:prstGeom prst="rect">
            <a:avLst/>
          </a:prstGeom>
        </p:spPr>
        <p:txBody>
          <a:bodyPr anchor="t" rtlCol="false" tIns="0" lIns="0" bIns="0" rIns="0">
            <a:spAutoFit/>
          </a:bodyPr>
          <a:lstStyle/>
          <a:p>
            <a:pPr algn="l" marL="893224" indent="-446612" lvl="1">
              <a:lnSpc>
                <a:spcPts val="4302"/>
              </a:lnSpc>
              <a:buFont typeface="Arial"/>
              <a:buChar char="•"/>
            </a:pPr>
            <a:r>
              <a:rPr lang="en-US" b="true" sz="4137">
                <a:solidFill>
                  <a:srgbClr val="FFFFFF"/>
                </a:solidFill>
                <a:latin typeface="Poppins Bold"/>
                <a:ea typeface="Poppins Bold"/>
                <a:cs typeface="Poppins Bold"/>
                <a:sym typeface="Poppins Bold"/>
              </a:rPr>
              <a:t>Incorporate into business process</a:t>
            </a:r>
            <a:r>
              <a:rPr lang="en-US" sz="4137">
                <a:solidFill>
                  <a:srgbClr val="FFFFFF"/>
                </a:solidFill>
                <a:latin typeface="Poppins"/>
                <a:ea typeface="Poppins"/>
                <a:cs typeface="Poppins"/>
                <a:sym typeface="Poppins"/>
              </a:rPr>
              <a:t> for compliance monitoring and operational efficiency.</a:t>
            </a:r>
          </a:p>
          <a:p>
            <a:pPr algn="l" marL="893224" indent="-446612" lvl="1">
              <a:lnSpc>
                <a:spcPts val="4302"/>
              </a:lnSpc>
              <a:buFont typeface="Arial"/>
              <a:buChar char="•"/>
            </a:pPr>
            <a:r>
              <a:rPr lang="en-US" b="true" sz="4137">
                <a:solidFill>
                  <a:srgbClr val="FFFFFF"/>
                </a:solidFill>
                <a:latin typeface="Poppins Bold"/>
                <a:ea typeface="Poppins Bold"/>
                <a:cs typeface="Poppins Bold"/>
                <a:sym typeface="Poppins Bold"/>
              </a:rPr>
              <a:t>Highlight business impact</a:t>
            </a:r>
            <a:r>
              <a:rPr lang="en-US" sz="4137">
                <a:solidFill>
                  <a:srgbClr val="FFFFFF"/>
                </a:solidFill>
                <a:latin typeface="Poppins"/>
                <a:ea typeface="Poppins"/>
                <a:cs typeface="Poppins"/>
                <a:sym typeface="Poppins"/>
              </a:rPr>
              <a:t> by capturing data driven insights and time saving from manual text analysis.</a:t>
            </a:r>
          </a:p>
          <a:p>
            <a:pPr algn="l" marL="893224" indent="-446612" lvl="1">
              <a:lnSpc>
                <a:spcPts val="4302"/>
              </a:lnSpc>
              <a:buFont typeface="Arial"/>
              <a:buChar char="•"/>
            </a:pPr>
            <a:r>
              <a:rPr lang="en-US" b="true" sz="4137">
                <a:solidFill>
                  <a:srgbClr val="FFFFFF"/>
                </a:solidFill>
                <a:latin typeface="Poppins Bold"/>
                <a:ea typeface="Poppins Bold"/>
                <a:cs typeface="Poppins Bold"/>
                <a:sym typeface="Poppins Bold"/>
              </a:rPr>
              <a:t>Integrate with existing systems </a:t>
            </a:r>
            <a:r>
              <a:rPr lang="en-US" sz="4137">
                <a:solidFill>
                  <a:srgbClr val="FFFFFF"/>
                </a:solidFill>
                <a:latin typeface="Poppins"/>
                <a:ea typeface="Poppins"/>
                <a:cs typeface="Poppins"/>
                <a:sym typeface="Poppins"/>
              </a:rPr>
              <a:t>such as CRM tools to identify key customer details, knowledge bases to enhance document tagging.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595607" y="6101356"/>
            <a:ext cx="19479214" cy="4829737"/>
            <a:chOff x="0" y="0"/>
            <a:chExt cx="3017840" cy="748253"/>
          </a:xfrm>
        </p:grpSpPr>
        <p:sp>
          <p:nvSpPr>
            <p:cNvPr name="Freeform 8" id="8"/>
            <p:cNvSpPr/>
            <p:nvPr/>
          </p:nvSpPr>
          <p:spPr>
            <a:xfrm flipH="false" flipV="false" rot="0">
              <a:off x="0" y="0"/>
              <a:ext cx="3017840" cy="748253"/>
            </a:xfrm>
            <a:custGeom>
              <a:avLst/>
              <a:gdLst/>
              <a:ahLst/>
              <a:cxnLst/>
              <a:rect r="r" b="b" t="t" l="l"/>
              <a:pathLst>
                <a:path h="748253" w="3017840">
                  <a:moveTo>
                    <a:pt x="31796" y="0"/>
                  </a:moveTo>
                  <a:lnTo>
                    <a:pt x="2986044" y="0"/>
                  </a:lnTo>
                  <a:cubicBezTo>
                    <a:pt x="2994477" y="0"/>
                    <a:pt x="3002564" y="3350"/>
                    <a:pt x="3008527" y="9313"/>
                  </a:cubicBezTo>
                  <a:cubicBezTo>
                    <a:pt x="3014490" y="15276"/>
                    <a:pt x="3017840" y="23363"/>
                    <a:pt x="3017840" y="31796"/>
                  </a:cubicBezTo>
                  <a:lnTo>
                    <a:pt x="3017840" y="716457"/>
                  </a:lnTo>
                  <a:cubicBezTo>
                    <a:pt x="3017840" y="724890"/>
                    <a:pt x="3014490" y="732977"/>
                    <a:pt x="3008527" y="738940"/>
                  </a:cubicBezTo>
                  <a:cubicBezTo>
                    <a:pt x="3002564" y="744903"/>
                    <a:pt x="2994477" y="748253"/>
                    <a:pt x="2986044" y="748253"/>
                  </a:cubicBezTo>
                  <a:lnTo>
                    <a:pt x="31796" y="748253"/>
                  </a:lnTo>
                  <a:cubicBezTo>
                    <a:pt x="23363" y="748253"/>
                    <a:pt x="15276" y="744903"/>
                    <a:pt x="9313" y="738940"/>
                  </a:cubicBezTo>
                  <a:cubicBezTo>
                    <a:pt x="3350" y="732977"/>
                    <a:pt x="0" y="724890"/>
                    <a:pt x="0" y="716457"/>
                  </a:cubicBezTo>
                  <a:lnTo>
                    <a:pt x="0" y="31796"/>
                  </a:lnTo>
                  <a:cubicBezTo>
                    <a:pt x="0" y="23363"/>
                    <a:pt x="3350" y="15276"/>
                    <a:pt x="9313" y="9313"/>
                  </a:cubicBezTo>
                  <a:cubicBezTo>
                    <a:pt x="15276" y="3350"/>
                    <a:pt x="23363" y="0"/>
                    <a:pt x="31796" y="0"/>
                  </a:cubicBezTo>
                  <a:close/>
                </a:path>
              </a:pathLst>
            </a:custGeom>
            <a:blipFill>
              <a:blip r:embed="rId5"/>
              <a:stretch>
                <a:fillRect l="0" t="-33520" r="-850" b="-137476"/>
              </a:stretch>
            </a:blipFill>
            <a:ln w="323850" cap="rnd">
              <a:gradFill>
                <a:gsLst>
                  <a:gs pos="0">
                    <a:srgbClr val="00D1FF">
                      <a:alpha val="100000"/>
                    </a:srgbClr>
                  </a:gs>
                  <a:gs pos="100000">
                    <a:srgbClr val="001496">
                      <a:alpha val="100000"/>
                    </a:srgbClr>
                  </a:gs>
                </a:gsLst>
                <a:path path="circle">
                  <a:fillToRect l="0" r="100000" t="0" b="100000"/>
                </a:path>
                <a:tileRect r="0" l="-100000" b="0" t="-100000"/>
              </a:gradFill>
              <a:prstDash val="solid"/>
              <a:round/>
            </a:ln>
          </p:spPr>
        </p:sp>
      </p:grpSp>
      <p:sp>
        <p:nvSpPr>
          <p:cNvPr name="TextBox 9" id="9"/>
          <p:cNvSpPr txBox="true"/>
          <p:nvPr/>
        </p:nvSpPr>
        <p:spPr>
          <a:xfrm rot="0">
            <a:off x="1436575" y="691565"/>
            <a:ext cx="4305194"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0" id="10"/>
          <p:cNvSpPr txBox="true"/>
          <p:nvPr/>
        </p:nvSpPr>
        <p:spPr>
          <a:xfrm rot="0">
            <a:off x="488650" y="1726678"/>
            <a:ext cx="8125881" cy="1326628"/>
          </a:xfrm>
          <a:prstGeom prst="rect">
            <a:avLst/>
          </a:prstGeom>
        </p:spPr>
        <p:txBody>
          <a:bodyPr anchor="t" rtlCol="false" tIns="0" lIns="0" bIns="0" rIns="0">
            <a:spAutoFit/>
          </a:bodyPr>
          <a:lstStyle/>
          <a:p>
            <a:pPr algn="just">
              <a:lnSpc>
                <a:spcPts val="9398"/>
              </a:lnSpc>
            </a:pPr>
            <a:r>
              <a:rPr lang="en-US" sz="9036" b="true">
                <a:solidFill>
                  <a:srgbClr val="FFFFFF"/>
                </a:solidFill>
                <a:latin typeface="Poppins Bold"/>
                <a:ea typeface="Poppins Bold"/>
                <a:cs typeface="Poppins Bold"/>
                <a:sym typeface="Poppins Bold"/>
              </a:rPr>
              <a:t>Next Steps</a:t>
            </a:r>
          </a:p>
        </p:txBody>
      </p:sp>
      <p:sp>
        <p:nvSpPr>
          <p:cNvPr name="TextBox 11" id="11"/>
          <p:cNvSpPr txBox="true"/>
          <p:nvPr/>
        </p:nvSpPr>
        <p:spPr>
          <a:xfrm rot="0">
            <a:off x="6937641" y="1564753"/>
            <a:ext cx="11129676" cy="4353561"/>
          </a:xfrm>
          <a:prstGeom prst="rect">
            <a:avLst/>
          </a:prstGeom>
        </p:spPr>
        <p:txBody>
          <a:bodyPr anchor="t" rtlCol="false" tIns="0" lIns="0" bIns="0" rIns="0">
            <a:spAutoFit/>
          </a:bodyPr>
          <a:lstStyle/>
          <a:p>
            <a:pPr algn="just" marL="885179" indent="-442590" lvl="1">
              <a:lnSpc>
                <a:spcPts val="5739"/>
              </a:lnSpc>
              <a:buFont typeface="Arial"/>
              <a:buChar char="•"/>
            </a:pPr>
            <a:r>
              <a:rPr lang="en-US" b="true" sz="4099">
                <a:solidFill>
                  <a:srgbClr val="FFFFFF"/>
                </a:solidFill>
                <a:latin typeface="Poppins Bold"/>
                <a:ea typeface="Poppins Bold"/>
                <a:cs typeface="Poppins Bold"/>
                <a:sym typeface="Poppins Bold"/>
              </a:rPr>
              <a:t>Enhanced Insights </a:t>
            </a:r>
            <a:r>
              <a:rPr lang="en-US" sz="4099">
                <a:solidFill>
                  <a:srgbClr val="FFFFFF"/>
                </a:solidFill>
                <a:latin typeface="Poppins"/>
                <a:ea typeface="Poppins"/>
                <a:cs typeface="Poppins"/>
                <a:sym typeface="Poppins"/>
              </a:rPr>
              <a:t>to detect recurring complaint patterns.</a:t>
            </a:r>
          </a:p>
          <a:p>
            <a:pPr algn="just" marL="885179" indent="-442590" lvl="1">
              <a:lnSpc>
                <a:spcPts val="5739"/>
              </a:lnSpc>
              <a:buFont typeface="Arial"/>
              <a:buChar char="•"/>
            </a:pPr>
            <a:r>
              <a:rPr lang="en-US" b="true" sz="4099">
                <a:solidFill>
                  <a:srgbClr val="FFFFFF"/>
                </a:solidFill>
                <a:latin typeface="Poppins Bold"/>
                <a:ea typeface="Poppins Bold"/>
                <a:cs typeface="Poppins Bold"/>
                <a:sym typeface="Poppins Bold"/>
              </a:rPr>
              <a:t>Advanced automation </a:t>
            </a:r>
            <a:r>
              <a:rPr lang="en-US" sz="4099">
                <a:solidFill>
                  <a:srgbClr val="FFFFFF"/>
                </a:solidFill>
                <a:latin typeface="Poppins"/>
                <a:ea typeface="Poppins"/>
                <a:cs typeface="Poppins"/>
                <a:sym typeface="Poppins"/>
              </a:rPr>
              <a:t>for predictive analysis for early fraud detection.</a:t>
            </a:r>
          </a:p>
          <a:p>
            <a:pPr algn="just" marL="885179" indent="-442590" lvl="1">
              <a:lnSpc>
                <a:spcPts val="5739"/>
              </a:lnSpc>
              <a:buFont typeface="Arial"/>
              <a:buChar char="•"/>
            </a:pPr>
            <a:r>
              <a:rPr lang="en-US" b="true" sz="4099">
                <a:solidFill>
                  <a:srgbClr val="FFFFFF"/>
                </a:solidFill>
                <a:latin typeface="Poppins Bold"/>
                <a:ea typeface="Poppins Bold"/>
                <a:cs typeface="Poppins Bold"/>
                <a:sym typeface="Poppins Bold"/>
              </a:rPr>
              <a:t>Deployment into a real time API </a:t>
            </a:r>
            <a:r>
              <a:rPr lang="en-US" sz="4099">
                <a:solidFill>
                  <a:srgbClr val="FFFFFF"/>
                </a:solidFill>
                <a:latin typeface="Poppins"/>
                <a:ea typeface="Poppins"/>
                <a:cs typeface="Poppins"/>
                <a:sym typeface="Poppins"/>
              </a:rPr>
              <a:t> for seamless integration.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0D1FF">
                    <a:alpha val="86000"/>
                  </a:srgbClr>
                </a:gs>
                <a:gs pos="50000">
                  <a:srgbClr val="001496">
                    <a:alpha val="86000"/>
                  </a:srgbClr>
                </a:gs>
                <a:gs pos="100000">
                  <a:srgbClr val="000F70">
                    <a:alpha val="86000"/>
                  </a:srgbClr>
                </a:gs>
              </a:gsLst>
              <a:path path="circle">
                <a:fillToRect l="50000" r="50000" t="50000" b="50000"/>
              </a:path>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a:p>
              <a:pPr algn="ctr">
                <a:lnSpc>
                  <a:spcPts val="2659"/>
                </a:lnSpc>
              </a:pPr>
            </a:p>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39908" y="2165933"/>
            <a:ext cx="6608184" cy="6602071"/>
          </a:xfrm>
          <a:custGeom>
            <a:avLst/>
            <a:gdLst/>
            <a:ahLst/>
            <a:cxnLst/>
            <a:rect r="r" b="b" t="t" l="l"/>
            <a:pathLst>
              <a:path h="6602071" w="6608184">
                <a:moveTo>
                  <a:pt x="0" y="0"/>
                </a:moveTo>
                <a:lnTo>
                  <a:pt x="6608184" y="0"/>
                </a:lnTo>
                <a:lnTo>
                  <a:pt x="6608184" y="6602071"/>
                </a:lnTo>
                <a:lnTo>
                  <a:pt x="0" y="6602071"/>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36575" y="691565"/>
            <a:ext cx="4210135"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9" id="9"/>
          <p:cNvSpPr txBox="true"/>
          <p:nvPr/>
        </p:nvSpPr>
        <p:spPr>
          <a:xfrm rot="0">
            <a:off x="2845183" y="2968447"/>
            <a:ext cx="12597633" cy="3319435"/>
          </a:xfrm>
          <a:prstGeom prst="rect">
            <a:avLst/>
          </a:prstGeom>
        </p:spPr>
        <p:txBody>
          <a:bodyPr anchor="t" rtlCol="false" tIns="0" lIns="0" bIns="0" rIns="0">
            <a:spAutoFit/>
          </a:bodyPr>
          <a:lstStyle/>
          <a:p>
            <a:pPr algn="ctr">
              <a:lnSpc>
                <a:spcPts val="12429"/>
              </a:lnSpc>
            </a:pPr>
            <a:r>
              <a:rPr lang="en-US" sz="11951" b="true">
                <a:solidFill>
                  <a:srgbClr val="FFFFFF"/>
                </a:solidFill>
                <a:latin typeface="Poppins Bold"/>
                <a:ea typeface="Poppins Bold"/>
                <a:cs typeface="Poppins Bold"/>
                <a:sym typeface="Poppins Bold"/>
              </a:rPr>
              <a:t>THANK</a:t>
            </a:r>
          </a:p>
          <a:p>
            <a:pPr algn="ctr">
              <a:lnSpc>
                <a:spcPts val="12429"/>
              </a:lnSpc>
            </a:pPr>
            <a:r>
              <a:rPr lang="en-US" sz="11951" b="true">
                <a:solidFill>
                  <a:srgbClr val="FFFFFF"/>
                </a:solidFill>
                <a:latin typeface="Poppins Bold"/>
                <a:ea typeface="Poppins Bold"/>
                <a:cs typeface="Poppins Bold"/>
                <a:sym typeface="Poppins Bold"/>
              </a:rPr>
              <a:t>YOU</a:t>
            </a:r>
          </a:p>
        </p:txBody>
      </p:sp>
      <p:sp>
        <p:nvSpPr>
          <p:cNvPr name="Freeform 10" id="10"/>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8496029" y="8806749"/>
            <a:ext cx="1274721" cy="451551"/>
          </a:xfrm>
          <a:prstGeom prst="rect">
            <a:avLst/>
          </a:prstGeom>
        </p:spPr>
        <p:txBody>
          <a:bodyPr anchor="t" rtlCol="false" tIns="0" lIns="0" bIns="0" rIns="0">
            <a:spAutoFit/>
          </a:bodyPr>
          <a:lstStyle/>
          <a:p>
            <a:pPr algn="ctr">
              <a:lnSpc>
                <a:spcPts val="3461"/>
              </a:lnSpc>
            </a:pPr>
            <a:r>
              <a:rPr lang="en-US" sz="2472" b="true">
                <a:solidFill>
                  <a:srgbClr val="FFFFFF"/>
                </a:solidFill>
                <a:latin typeface="Poppins Bold"/>
                <a:ea typeface="Poppins Bold"/>
                <a:cs typeface="Poppins Bold"/>
                <a:sym typeface="Poppins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465286" y="7200900"/>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7">
              <a:alphaModFix amt="58000"/>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194166" y="1762743"/>
            <a:ext cx="12938042" cy="1331045"/>
          </a:xfrm>
          <a:prstGeom prst="rect">
            <a:avLst/>
          </a:prstGeom>
        </p:spPr>
        <p:txBody>
          <a:bodyPr anchor="t" rtlCol="false" tIns="0" lIns="0" bIns="0" rIns="0">
            <a:spAutoFit/>
          </a:bodyPr>
          <a:lstStyle/>
          <a:p>
            <a:pPr algn="just">
              <a:lnSpc>
                <a:spcPts val="9414"/>
              </a:lnSpc>
            </a:pPr>
            <a:r>
              <a:rPr lang="en-US" sz="9052" b="true">
                <a:solidFill>
                  <a:srgbClr val="FFFFFF"/>
                </a:solidFill>
                <a:latin typeface="Poppins Bold"/>
                <a:ea typeface="Poppins Bold"/>
                <a:cs typeface="Poppins Bold"/>
                <a:sym typeface="Poppins Bold"/>
              </a:rPr>
              <a:t>Problem Statement </a:t>
            </a:r>
          </a:p>
        </p:txBody>
      </p:sp>
      <p:sp>
        <p:nvSpPr>
          <p:cNvPr name="TextBox 10" id="10"/>
          <p:cNvSpPr txBox="true"/>
          <p:nvPr/>
        </p:nvSpPr>
        <p:spPr>
          <a:xfrm rot="0">
            <a:off x="1436575" y="691565"/>
            <a:ext cx="4193448"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1" id="11"/>
          <p:cNvSpPr txBox="true"/>
          <p:nvPr/>
        </p:nvSpPr>
        <p:spPr>
          <a:xfrm rot="0">
            <a:off x="429567" y="3522413"/>
            <a:ext cx="17428866" cy="7249160"/>
          </a:xfrm>
          <a:prstGeom prst="rect">
            <a:avLst/>
          </a:prstGeom>
        </p:spPr>
        <p:txBody>
          <a:bodyPr anchor="t" rtlCol="false" tIns="0" lIns="0" bIns="0" rIns="0">
            <a:spAutoFit/>
          </a:bodyPr>
          <a:lstStyle/>
          <a:p>
            <a:pPr algn="just">
              <a:lnSpc>
                <a:spcPts val="5740"/>
              </a:lnSpc>
            </a:pPr>
            <a:r>
              <a:rPr lang="en-US" sz="4100">
                <a:solidFill>
                  <a:srgbClr val="FFFFFF"/>
                </a:solidFill>
                <a:latin typeface="Poppins"/>
                <a:ea typeface="Poppins"/>
                <a:cs typeface="Poppins"/>
                <a:sym typeface="Poppins"/>
              </a:rPr>
              <a:t>Customer complaints often contain unstructured text, which makes it challenging for companies to efficiently process and act upon the feedback. Without automated methods to recognize key entities such as product names, locations, and complaint categories, valuable insights may go unnoticed.</a:t>
            </a:r>
          </a:p>
          <a:p>
            <a:pPr algn="just">
              <a:lnSpc>
                <a:spcPts val="5740"/>
              </a:lnSpc>
            </a:pPr>
            <a:r>
              <a:rPr lang="en-US" sz="4100">
                <a:solidFill>
                  <a:srgbClr val="FFFFFF"/>
                </a:solidFill>
                <a:latin typeface="Poppins"/>
                <a:ea typeface="Poppins"/>
                <a:cs typeface="Poppins"/>
                <a:sym typeface="Poppins"/>
              </a:rPr>
              <a:t>This project aims to address these challenges by applying Named Entity Recognition (NER) to extract key entities and text summarization to condense the complaint data, facilitating faster and more effective responses to customer concerns.</a:t>
            </a:r>
          </a:p>
          <a:p>
            <a:pPr algn="just">
              <a:lnSpc>
                <a:spcPts val="574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131915"/>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36575" y="2321548"/>
            <a:ext cx="5960648" cy="5955134"/>
          </a:xfrm>
          <a:custGeom>
            <a:avLst/>
            <a:gdLst/>
            <a:ahLst/>
            <a:cxnLst/>
            <a:rect r="r" b="b" t="t" l="l"/>
            <a:pathLst>
              <a:path h="5955134" w="5960648">
                <a:moveTo>
                  <a:pt x="0" y="0"/>
                </a:moveTo>
                <a:lnTo>
                  <a:pt x="5960648" y="0"/>
                </a:lnTo>
                <a:lnTo>
                  <a:pt x="5960648" y="5955134"/>
                </a:lnTo>
                <a:lnTo>
                  <a:pt x="0" y="5955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36575" y="691565"/>
            <a:ext cx="4730408"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9" id="9"/>
          <p:cNvSpPr txBox="true"/>
          <p:nvPr/>
        </p:nvSpPr>
        <p:spPr>
          <a:xfrm rot="0">
            <a:off x="8381336" y="1453402"/>
            <a:ext cx="8708398" cy="1326897"/>
          </a:xfrm>
          <a:prstGeom prst="rect">
            <a:avLst/>
          </a:prstGeom>
        </p:spPr>
        <p:txBody>
          <a:bodyPr anchor="t" rtlCol="false" tIns="0" lIns="0" bIns="0" rIns="0">
            <a:spAutoFit/>
          </a:bodyPr>
          <a:lstStyle/>
          <a:p>
            <a:pPr algn="l">
              <a:lnSpc>
                <a:spcPts val="9412"/>
              </a:lnSpc>
            </a:pPr>
            <a:r>
              <a:rPr lang="en-US" sz="9050" b="true">
                <a:solidFill>
                  <a:srgbClr val="FFFFFF"/>
                </a:solidFill>
                <a:latin typeface="Poppins Bold"/>
                <a:ea typeface="Poppins Bold"/>
                <a:cs typeface="Poppins Bold"/>
                <a:sym typeface="Poppins Bold"/>
              </a:rPr>
              <a:t>Objectives</a:t>
            </a:r>
          </a:p>
        </p:txBody>
      </p:sp>
      <p:sp>
        <p:nvSpPr>
          <p:cNvPr name="TextBox 10" id="10"/>
          <p:cNvSpPr txBox="true"/>
          <p:nvPr/>
        </p:nvSpPr>
        <p:spPr>
          <a:xfrm rot="0">
            <a:off x="8381336" y="2807343"/>
            <a:ext cx="9157276" cy="1140964"/>
          </a:xfrm>
          <a:prstGeom prst="rect">
            <a:avLst/>
          </a:prstGeom>
        </p:spPr>
        <p:txBody>
          <a:bodyPr anchor="t" rtlCol="false" tIns="0" lIns="0" bIns="0" rIns="0">
            <a:spAutoFit/>
          </a:bodyPr>
          <a:lstStyle/>
          <a:p>
            <a:pPr algn="l" marL="889192" indent="-444596" lvl="1">
              <a:lnSpc>
                <a:spcPts val="4283"/>
              </a:lnSpc>
              <a:buFont typeface="Arial"/>
              <a:buChar char="•"/>
            </a:pPr>
            <a:r>
              <a:rPr lang="en-US" b="true" sz="4118">
                <a:solidFill>
                  <a:srgbClr val="FFFFFF"/>
                </a:solidFill>
                <a:latin typeface="Poppins Bold"/>
                <a:ea typeface="Poppins Bold"/>
                <a:cs typeface="Poppins Bold"/>
                <a:sym typeface="Poppins Bold"/>
              </a:rPr>
              <a:t>Improved customer experience</a:t>
            </a:r>
          </a:p>
        </p:txBody>
      </p:sp>
      <p:sp>
        <p:nvSpPr>
          <p:cNvPr name="Freeform 11" id="11"/>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2" id="12"/>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13" id="13"/>
          <p:cNvGrpSpPr/>
          <p:nvPr/>
        </p:nvGrpSpPr>
        <p:grpSpPr>
          <a:xfrm rot="0">
            <a:off x="14251134" y="9096249"/>
            <a:ext cx="286001" cy="2860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8381336" y="4683001"/>
            <a:ext cx="9157276" cy="598039"/>
          </a:xfrm>
          <a:prstGeom prst="rect">
            <a:avLst/>
          </a:prstGeom>
        </p:spPr>
        <p:txBody>
          <a:bodyPr anchor="t" rtlCol="false" tIns="0" lIns="0" bIns="0" rIns="0">
            <a:spAutoFit/>
          </a:bodyPr>
          <a:lstStyle/>
          <a:p>
            <a:pPr algn="l" marL="889192" indent="-444596" lvl="1">
              <a:lnSpc>
                <a:spcPts val="4283"/>
              </a:lnSpc>
              <a:buFont typeface="Arial"/>
              <a:buChar char="•"/>
            </a:pPr>
            <a:r>
              <a:rPr lang="en-US" b="true" sz="4118">
                <a:solidFill>
                  <a:srgbClr val="FFFFFF"/>
                </a:solidFill>
                <a:latin typeface="Poppins Bold"/>
                <a:ea typeface="Poppins Bold"/>
                <a:cs typeface="Poppins Bold"/>
                <a:sym typeface="Poppins Bold"/>
              </a:rPr>
              <a:t>Prioritization</a:t>
            </a:r>
          </a:p>
        </p:txBody>
      </p:sp>
      <p:sp>
        <p:nvSpPr>
          <p:cNvPr name="TextBox 17" id="17"/>
          <p:cNvSpPr txBox="true"/>
          <p:nvPr/>
        </p:nvSpPr>
        <p:spPr>
          <a:xfrm rot="0">
            <a:off x="8381336" y="6005054"/>
            <a:ext cx="9157276" cy="598039"/>
          </a:xfrm>
          <a:prstGeom prst="rect">
            <a:avLst/>
          </a:prstGeom>
        </p:spPr>
        <p:txBody>
          <a:bodyPr anchor="t" rtlCol="false" tIns="0" lIns="0" bIns="0" rIns="0">
            <a:spAutoFit/>
          </a:bodyPr>
          <a:lstStyle/>
          <a:p>
            <a:pPr algn="l" marL="889192" indent="-444596" lvl="1">
              <a:lnSpc>
                <a:spcPts val="4283"/>
              </a:lnSpc>
              <a:buFont typeface="Arial"/>
              <a:buChar char="•"/>
            </a:pPr>
            <a:r>
              <a:rPr lang="en-US" b="true" sz="4118">
                <a:solidFill>
                  <a:srgbClr val="FFFFFF"/>
                </a:solidFill>
                <a:latin typeface="Poppins Bold"/>
                <a:ea typeface="Poppins Bold"/>
                <a:cs typeface="Poppins Bold"/>
                <a:sym typeface="Poppins Bold"/>
              </a:rPr>
              <a:t>Operational efficiency</a:t>
            </a:r>
          </a:p>
        </p:txBody>
      </p:sp>
      <p:sp>
        <p:nvSpPr>
          <p:cNvPr name="TextBox 18" id="18"/>
          <p:cNvSpPr txBox="true"/>
          <p:nvPr/>
        </p:nvSpPr>
        <p:spPr>
          <a:xfrm rot="0">
            <a:off x="8381336" y="7327108"/>
            <a:ext cx="9157276" cy="598039"/>
          </a:xfrm>
          <a:prstGeom prst="rect">
            <a:avLst/>
          </a:prstGeom>
        </p:spPr>
        <p:txBody>
          <a:bodyPr anchor="t" rtlCol="false" tIns="0" lIns="0" bIns="0" rIns="0">
            <a:spAutoFit/>
          </a:bodyPr>
          <a:lstStyle/>
          <a:p>
            <a:pPr algn="l" marL="889192" indent="-444596" lvl="1">
              <a:lnSpc>
                <a:spcPts val="4283"/>
              </a:lnSpc>
              <a:buFont typeface="Arial"/>
              <a:buChar char="•"/>
            </a:pPr>
            <a:r>
              <a:rPr lang="en-US" b="true" sz="4118">
                <a:solidFill>
                  <a:srgbClr val="FFFFFF"/>
                </a:solidFill>
                <a:latin typeface="Poppins Bold"/>
                <a:ea typeface="Poppins Bold"/>
                <a:cs typeface="Poppins Bold"/>
                <a:sym typeface="Poppins Bold"/>
              </a:rPr>
              <a:t>Trend analysis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375693" y="1864951"/>
            <a:ext cx="5389372" cy="6508903"/>
            <a:chOff x="0" y="0"/>
            <a:chExt cx="834955" cy="1008399"/>
          </a:xfrm>
        </p:grpSpPr>
        <p:sp>
          <p:nvSpPr>
            <p:cNvPr name="Freeform 8" id="8"/>
            <p:cNvSpPr/>
            <p:nvPr/>
          </p:nvSpPr>
          <p:spPr>
            <a:xfrm flipH="false" flipV="false" rot="0">
              <a:off x="0" y="0"/>
              <a:ext cx="834955" cy="1008399"/>
            </a:xfrm>
            <a:custGeom>
              <a:avLst/>
              <a:gdLst/>
              <a:ahLst/>
              <a:cxnLst/>
              <a:rect r="r" b="b" t="t" l="l"/>
              <a:pathLst>
                <a:path h="1008399" w="834955">
                  <a:moveTo>
                    <a:pt x="114921" y="0"/>
                  </a:moveTo>
                  <a:lnTo>
                    <a:pt x="720033" y="0"/>
                  </a:lnTo>
                  <a:cubicBezTo>
                    <a:pt x="750512" y="0"/>
                    <a:pt x="779743" y="12108"/>
                    <a:pt x="801295" y="33660"/>
                  </a:cubicBezTo>
                  <a:cubicBezTo>
                    <a:pt x="822847" y="55212"/>
                    <a:pt x="834955" y="84442"/>
                    <a:pt x="834955" y="114921"/>
                  </a:cubicBezTo>
                  <a:lnTo>
                    <a:pt x="834955" y="893478"/>
                  </a:lnTo>
                  <a:cubicBezTo>
                    <a:pt x="834955" y="956947"/>
                    <a:pt x="783503" y="1008399"/>
                    <a:pt x="720033" y="1008399"/>
                  </a:cubicBezTo>
                  <a:lnTo>
                    <a:pt x="114921" y="1008399"/>
                  </a:lnTo>
                  <a:cubicBezTo>
                    <a:pt x="84442" y="1008399"/>
                    <a:pt x="55212" y="996292"/>
                    <a:pt x="33660" y="974740"/>
                  </a:cubicBezTo>
                  <a:cubicBezTo>
                    <a:pt x="12108" y="953188"/>
                    <a:pt x="0" y="923957"/>
                    <a:pt x="0" y="893478"/>
                  </a:cubicBezTo>
                  <a:lnTo>
                    <a:pt x="0" y="114921"/>
                  </a:lnTo>
                  <a:cubicBezTo>
                    <a:pt x="0" y="84442"/>
                    <a:pt x="12108" y="55212"/>
                    <a:pt x="33660" y="33660"/>
                  </a:cubicBezTo>
                  <a:cubicBezTo>
                    <a:pt x="55212" y="12108"/>
                    <a:pt x="84442" y="0"/>
                    <a:pt x="114921" y="0"/>
                  </a:cubicBezTo>
                  <a:close/>
                </a:path>
              </a:pathLst>
            </a:custGeom>
            <a:blipFill>
              <a:blip r:embed="rId5"/>
              <a:stretch>
                <a:fillRect l="-91735" t="0" r="-2277" b="0"/>
              </a:stretch>
            </a:blipFill>
            <a:ln w="323850" cap="rnd">
              <a:gradFill>
                <a:gsLst>
                  <a:gs pos="0">
                    <a:srgbClr val="00D1FF">
                      <a:alpha val="100000"/>
                    </a:srgbClr>
                  </a:gs>
                  <a:gs pos="100000">
                    <a:srgbClr val="001496">
                      <a:alpha val="100000"/>
                    </a:srgbClr>
                  </a:gs>
                </a:gsLst>
                <a:path path="circle">
                  <a:fillToRect l="0" r="100000" t="0" b="100000"/>
                </a:path>
                <a:tileRect r="0" l="-100000" b="0" t="-100000"/>
              </a:gradFill>
              <a:prstDash val="solid"/>
              <a:round/>
            </a:ln>
          </p:spPr>
        </p:sp>
      </p:grpSp>
      <p:sp>
        <p:nvSpPr>
          <p:cNvPr name="Freeform 9" id="9"/>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6">
              <a:alphaModFix amt="58000"/>
              <a:extLst>
                <a:ext uri="{96DAC541-7B7A-43D3-8B79-37D633B846F1}">
                  <asvg:svgBlip xmlns:asvg="http://schemas.microsoft.com/office/drawing/2016/SVG/main" r:embed="rId7"/>
                </a:ext>
              </a:extLst>
            </a:blip>
            <a:stretch>
              <a:fillRect l="0" t="0" r="0" b="0"/>
            </a:stretch>
          </a:blipFill>
        </p:spPr>
      </p:sp>
      <p:sp>
        <p:nvSpPr>
          <p:cNvPr name="AutoShape 10" id="10"/>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11" id="11"/>
          <p:cNvGrpSpPr/>
          <p:nvPr/>
        </p:nvGrpSpPr>
        <p:grpSpPr>
          <a:xfrm rot="0">
            <a:off x="13375040" y="9115299"/>
            <a:ext cx="286001" cy="28600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36575" y="691565"/>
            <a:ext cx="4458036"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5" id="15"/>
          <p:cNvSpPr txBox="true"/>
          <p:nvPr/>
        </p:nvSpPr>
        <p:spPr>
          <a:xfrm rot="0">
            <a:off x="1651077" y="2203208"/>
            <a:ext cx="8487068" cy="1326947"/>
          </a:xfrm>
          <a:prstGeom prst="rect">
            <a:avLst/>
          </a:prstGeom>
        </p:spPr>
        <p:txBody>
          <a:bodyPr anchor="t" rtlCol="false" tIns="0" lIns="0" bIns="0" rIns="0">
            <a:spAutoFit/>
          </a:bodyPr>
          <a:lstStyle/>
          <a:p>
            <a:pPr algn="l">
              <a:lnSpc>
                <a:spcPts val="9414"/>
              </a:lnSpc>
            </a:pPr>
            <a:r>
              <a:rPr lang="en-US" sz="9052" b="true">
                <a:solidFill>
                  <a:srgbClr val="FFFFFF"/>
                </a:solidFill>
                <a:latin typeface="Poppins Bold"/>
                <a:ea typeface="Poppins Bold"/>
                <a:cs typeface="Poppins Bold"/>
                <a:sym typeface="Poppins Bold"/>
              </a:rPr>
              <a:t>Methodology</a:t>
            </a:r>
          </a:p>
        </p:txBody>
      </p:sp>
      <p:sp>
        <p:nvSpPr>
          <p:cNvPr name="TextBox 16" id="16"/>
          <p:cNvSpPr txBox="true"/>
          <p:nvPr/>
        </p:nvSpPr>
        <p:spPr>
          <a:xfrm rot="0">
            <a:off x="1436575" y="3698201"/>
            <a:ext cx="7492923" cy="5077461"/>
          </a:xfrm>
          <a:prstGeom prst="rect">
            <a:avLst/>
          </a:prstGeom>
        </p:spPr>
        <p:txBody>
          <a:bodyPr anchor="t" rtlCol="false" tIns="0" lIns="0" bIns="0" rIns="0">
            <a:spAutoFit/>
          </a:bodyPr>
          <a:lstStyle/>
          <a:p>
            <a:pPr algn="just" marL="885179" indent="-442590" lvl="1">
              <a:lnSpc>
                <a:spcPts val="5739"/>
              </a:lnSpc>
              <a:buFont typeface="Arial"/>
              <a:buChar char="•"/>
            </a:pPr>
            <a:r>
              <a:rPr lang="en-US" sz="4099">
                <a:solidFill>
                  <a:srgbClr val="FFFFFF"/>
                </a:solidFill>
                <a:latin typeface="Poppins"/>
                <a:ea typeface="Poppins"/>
                <a:cs typeface="Poppins"/>
                <a:sym typeface="Poppins"/>
              </a:rPr>
              <a:t>Text Analysis</a:t>
            </a:r>
          </a:p>
          <a:p>
            <a:pPr algn="just" marL="885179" indent="-442590" lvl="1">
              <a:lnSpc>
                <a:spcPts val="5739"/>
              </a:lnSpc>
              <a:buFont typeface="Arial"/>
              <a:buChar char="•"/>
            </a:pPr>
            <a:r>
              <a:rPr lang="en-US" sz="4099">
                <a:solidFill>
                  <a:srgbClr val="FFFFFF"/>
                </a:solidFill>
                <a:latin typeface="Poppins"/>
                <a:ea typeface="Poppins"/>
                <a:cs typeface="Poppins"/>
                <a:sym typeface="Poppins"/>
              </a:rPr>
              <a:t>Text Preprocessing</a:t>
            </a:r>
          </a:p>
          <a:p>
            <a:pPr algn="just" marL="885179" indent="-442590" lvl="1">
              <a:lnSpc>
                <a:spcPts val="5739"/>
              </a:lnSpc>
              <a:buFont typeface="Arial"/>
              <a:buChar char="•"/>
            </a:pPr>
            <a:r>
              <a:rPr lang="en-US" sz="4099">
                <a:solidFill>
                  <a:srgbClr val="FFFFFF"/>
                </a:solidFill>
                <a:latin typeface="Poppins"/>
                <a:ea typeface="Poppins"/>
                <a:cs typeface="Poppins"/>
                <a:sym typeface="Poppins"/>
              </a:rPr>
              <a:t>Named Entities Extraction</a:t>
            </a:r>
          </a:p>
          <a:p>
            <a:pPr algn="just" marL="885179" indent="-442590" lvl="1">
              <a:lnSpc>
                <a:spcPts val="5739"/>
              </a:lnSpc>
              <a:buFont typeface="Arial"/>
              <a:buChar char="•"/>
            </a:pPr>
            <a:r>
              <a:rPr lang="en-US" sz="4099">
                <a:solidFill>
                  <a:srgbClr val="FFFFFF"/>
                </a:solidFill>
                <a:latin typeface="Poppins"/>
                <a:ea typeface="Poppins"/>
                <a:cs typeface="Poppins"/>
                <a:sym typeface="Poppins"/>
              </a:rPr>
              <a:t>Summarization</a:t>
            </a:r>
          </a:p>
          <a:p>
            <a:pPr algn="just" marL="885179" indent="-442590" lvl="1">
              <a:lnSpc>
                <a:spcPts val="5739"/>
              </a:lnSpc>
              <a:buFont typeface="Arial"/>
              <a:buChar char="•"/>
            </a:pPr>
            <a:r>
              <a:rPr lang="en-US" sz="4099">
                <a:solidFill>
                  <a:srgbClr val="FFFFFF"/>
                </a:solidFill>
                <a:latin typeface="Poppins"/>
                <a:ea typeface="Poppins"/>
                <a:cs typeface="Poppins"/>
                <a:sym typeface="Poppins"/>
              </a:rPr>
              <a:t>Named Entities Extraction</a:t>
            </a:r>
          </a:p>
          <a:p>
            <a:pPr algn="just" marL="885179" indent="-442590" lvl="1">
              <a:lnSpc>
                <a:spcPts val="5739"/>
              </a:lnSpc>
              <a:buFont typeface="Arial"/>
              <a:buChar char="•"/>
            </a:pPr>
            <a:r>
              <a:rPr lang="en-US" sz="4099">
                <a:solidFill>
                  <a:srgbClr val="FFFFFF"/>
                </a:solidFill>
                <a:latin typeface="Poppins"/>
                <a:ea typeface="Poppins"/>
                <a:cs typeface="Poppins"/>
                <a:sym typeface="Poppins"/>
              </a:rPr>
              <a:t>Model Tuning</a:t>
            </a:r>
          </a:p>
          <a:p>
            <a:pPr algn="just" marL="885179" indent="-442590" lvl="1">
              <a:lnSpc>
                <a:spcPts val="5739"/>
              </a:lnSpc>
              <a:buFont typeface="Arial"/>
              <a:buChar char="•"/>
            </a:pPr>
            <a:r>
              <a:rPr lang="en-US" sz="4099">
                <a:solidFill>
                  <a:srgbClr val="FFFFFF"/>
                </a:solidFill>
                <a:latin typeface="Poppins"/>
                <a:ea typeface="Poppins"/>
                <a:cs typeface="Poppins"/>
                <a:sym typeface="Poppins"/>
              </a:rPr>
              <a:t>Model Evaluation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1028700" y="2778653"/>
            <a:ext cx="14350135" cy="7670985"/>
          </a:xfrm>
          <a:custGeom>
            <a:avLst/>
            <a:gdLst/>
            <a:ahLst/>
            <a:cxnLst/>
            <a:rect r="r" b="b" t="t" l="l"/>
            <a:pathLst>
              <a:path h="7670985" w="14350135">
                <a:moveTo>
                  <a:pt x="0" y="0"/>
                </a:moveTo>
                <a:lnTo>
                  <a:pt x="14350135" y="0"/>
                </a:lnTo>
                <a:lnTo>
                  <a:pt x="14350135" y="7670985"/>
                </a:lnTo>
                <a:lnTo>
                  <a:pt x="0" y="7670985"/>
                </a:lnTo>
                <a:lnTo>
                  <a:pt x="0" y="0"/>
                </a:lnTo>
                <a:close/>
              </a:path>
            </a:pathLst>
          </a:custGeom>
          <a:blipFill>
            <a:blip r:embed="rId7"/>
            <a:stretch>
              <a:fillRect l="-3455" t="-2531" r="-3455" b="0"/>
            </a:stretch>
          </a:blipFill>
        </p:spPr>
      </p:sp>
      <p:sp>
        <p:nvSpPr>
          <p:cNvPr name="TextBox 13" id="13"/>
          <p:cNvSpPr txBox="true"/>
          <p:nvPr/>
        </p:nvSpPr>
        <p:spPr>
          <a:xfrm rot="0">
            <a:off x="1436575" y="691565"/>
            <a:ext cx="4601038"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4" id="14"/>
          <p:cNvSpPr txBox="true"/>
          <p:nvPr/>
        </p:nvSpPr>
        <p:spPr>
          <a:xfrm rot="0">
            <a:off x="4688508" y="1337406"/>
            <a:ext cx="8910984" cy="1326947"/>
          </a:xfrm>
          <a:prstGeom prst="rect">
            <a:avLst/>
          </a:prstGeom>
        </p:spPr>
        <p:txBody>
          <a:bodyPr anchor="t" rtlCol="false" tIns="0" lIns="0" bIns="0" rIns="0">
            <a:spAutoFit/>
          </a:bodyPr>
          <a:lstStyle/>
          <a:p>
            <a:pPr algn="ctr">
              <a:lnSpc>
                <a:spcPts val="9414"/>
              </a:lnSpc>
            </a:pPr>
            <a:r>
              <a:rPr lang="en-US" sz="9052" b="true">
                <a:solidFill>
                  <a:srgbClr val="FFFFFF"/>
                </a:solidFill>
                <a:latin typeface="Poppins Bold"/>
                <a:ea typeface="Poppins Bold"/>
                <a:cs typeface="Poppins Bold"/>
                <a:sym typeface="Poppins Bold"/>
              </a:rPr>
              <a:t>Data Overview</a:t>
            </a:r>
          </a:p>
        </p:txBody>
      </p:sp>
      <p:sp>
        <p:nvSpPr>
          <p:cNvPr name="Freeform 15" id="15"/>
          <p:cNvSpPr/>
          <p:nvPr/>
        </p:nvSpPr>
        <p:spPr>
          <a:xfrm flipH="false" flipV="false" rot="0">
            <a:off x="8634446" y="-623879"/>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2" id="12"/>
          <p:cNvSpPr txBox="true"/>
          <p:nvPr/>
        </p:nvSpPr>
        <p:spPr>
          <a:xfrm rot="0">
            <a:off x="1436575" y="691565"/>
            <a:ext cx="4601038"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3" id="13"/>
          <p:cNvSpPr txBox="true"/>
          <p:nvPr/>
        </p:nvSpPr>
        <p:spPr>
          <a:xfrm rot="0">
            <a:off x="4688508" y="1337406"/>
            <a:ext cx="8910984" cy="1326947"/>
          </a:xfrm>
          <a:prstGeom prst="rect">
            <a:avLst/>
          </a:prstGeom>
        </p:spPr>
        <p:txBody>
          <a:bodyPr anchor="t" rtlCol="false" tIns="0" lIns="0" bIns="0" rIns="0">
            <a:spAutoFit/>
          </a:bodyPr>
          <a:lstStyle/>
          <a:p>
            <a:pPr algn="ctr">
              <a:lnSpc>
                <a:spcPts val="9414"/>
              </a:lnSpc>
            </a:pPr>
            <a:r>
              <a:rPr lang="en-US" sz="9052" b="true">
                <a:solidFill>
                  <a:srgbClr val="FFFFFF"/>
                </a:solidFill>
                <a:latin typeface="Poppins Bold"/>
                <a:ea typeface="Poppins Bold"/>
                <a:cs typeface="Poppins Bold"/>
                <a:sym typeface="Poppins Bold"/>
              </a:rPr>
              <a:t>Analysis</a:t>
            </a:r>
          </a:p>
        </p:txBody>
      </p:sp>
      <p:sp>
        <p:nvSpPr>
          <p:cNvPr name="Freeform 14" id="14"/>
          <p:cNvSpPr/>
          <p:nvPr/>
        </p:nvSpPr>
        <p:spPr>
          <a:xfrm flipH="false" flipV="false" rot="0">
            <a:off x="8634446" y="-623879"/>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35856" y="3511689"/>
            <a:ext cx="16523444" cy="14198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Credit is one of the most frequently mentioned words from the customers complaints</a:t>
            </a:r>
          </a:p>
        </p:txBody>
      </p:sp>
      <p:sp>
        <p:nvSpPr>
          <p:cNvPr name="TextBox 16" id="16"/>
          <p:cNvSpPr txBox="true"/>
          <p:nvPr/>
        </p:nvSpPr>
        <p:spPr>
          <a:xfrm rot="0">
            <a:off x="882278" y="4855351"/>
            <a:ext cx="16523444" cy="14198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Different aspects of credit such as reporting, bureau, credit cards all with different levels of intensity.</a:t>
            </a:r>
          </a:p>
        </p:txBody>
      </p:sp>
      <p:sp>
        <p:nvSpPr>
          <p:cNvPr name="TextBox 17" id="17"/>
          <p:cNvSpPr txBox="true"/>
          <p:nvPr/>
        </p:nvSpPr>
        <p:spPr>
          <a:xfrm rot="0">
            <a:off x="735856" y="6313312"/>
            <a:ext cx="16523444" cy="14198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Credit limit, business days are among the least mentioned words in the complaints.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8634446" y="-623879"/>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70321" y="2148005"/>
            <a:ext cx="17456299" cy="7637418"/>
          </a:xfrm>
          <a:custGeom>
            <a:avLst/>
            <a:gdLst/>
            <a:ahLst/>
            <a:cxnLst/>
            <a:rect r="r" b="b" t="t" l="l"/>
            <a:pathLst>
              <a:path h="7637418" w="17456299">
                <a:moveTo>
                  <a:pt x="0" y="0"/>
                </a:moveTo>
                <a:lnTo>
                  <a:pt x="17456299" y="0"/>
                </a:lnTo>
                <a:lnTo>
                  <a:pt x="17456299" y="7637419"/>
                </a:lnTo>
                <a:lnTo>
                  <a:pt x="0" y="7637419"/>
                </a:lnTo>
                <a:lnTo>
                  <a:pt x="0" y="0"/>
                </a:lnTo>
                <a:close/>
              </a:path>
            </a:pathLst>
          </a:custGeom>
          <a:blipFill>
            <a:blip r:embed="rId9"/>
            <a:stretch>
              <a:fillRect l="0" t="-13185" r="0" b="-5095"/>
            </a:stretch>
          </a:blipFill>
        </p:spPr>
      </p:sp>
      <p:sp>
        <p:nvSpPr>
          <p:cNvPr name="TextBox 14" id="14"/>
          <p:cNvSpPr txBox="true"/>
          <p:nvPr/>
        </p:nvSpPr>
        <p:spPr>
          <a:xfrm rot="0">
            <a:off x="1436575" y="691565"/>
            <a:ext cx="4601038"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5" id="15"/>
          <p:cNvSpPr txBox="true"/>
          <p:nvPr/>
        </p:nvSpPr>
        <p:spPr>
          <a:xfrm rot="0">
            <a:off x="2834866" y="1019225"/>
            <a:ext cx="10764626" cy="1326947"/>
          </a:xfrm>
          <a:prstGeom prst="rect">
            <a:avLst/>
          </a:prstGeom>
        </p:spPr>
        <p:txBody>
          <a:bodyPr anchor="t" rtlCol="false" tIns="0" lIns="0" bIns="0" rIns="0">
            <a:spAutoFit/>
          </a:bodyPr>
          <a:lstStyle/>
          <a:p>
            <a:pPr algn="ctr">
              <a:lnSpc>
                <a:spcPts val="9414"/>
              </a:lnSpc>
            </a:pPr>
            <a:r>
              <a:rPr lang="en-US" sz="9052" b="true">
                <a:solidFill>
                  <a:srgbClr val="FFFFFF"/>
                </a:solidFill>
                <a:latin typeface="Poppins Bold"/>
                <a:ea typeface="Poppins Bold"/>
                <a:cs typeface="Poppins Bold"/>
                <a:sym typeface="Poppins Bold"/>
              </a:rPr>
              <a:t>Product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8634446" y="-623879"/>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436575" y="691565"/>
            <a:ext cx="4601038"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4" id="14"/>
          <p:cNvSpPr txBox="true"/>
          <p:nvPr/>
        </p:nvSpPr>
        <p:spPr>
          <a:xfrm rot="0">
            <a:off x="4688508" y="1337406"/>
            <a:ext cx="8910984" cy="1326947"/>
          </a:xfrm>
          <a:prstGeom prst="rect">
            <a:avLst/>
          </a:prstGeom>
        </p:spPr>
        <p:txBody>
          <a:bodyPr anchor="t" rtlCol="false" tIns="0" lIns="0" bIns="0" rIns="0">
            <a:spAutoFit/>
          </a:bodyPr>
          <a:lstStyle/>
          <a:p>
            <a:pPr algn="ctr">
              <a:lnSpc>
                <a:spcPts val="9414"/>
              </a:lnSpc>
            </a:pPr>
            <a:r>
              <a:rPr lang="en-US" sz="9052" b="true">
                <a:solidFill>
                  <a:srgbClr val="FFFFFF"/>
                </a:solidFill>
                <a:latin typeface="Poppins Bold"/>
                <a:ea typeface="Poppins Bold"/>
                <a:cs typeface="Poppins Bold"/>
                <a:sym typeface="Poppins Bold"/>
              </a:rPr>
              <a:t>Analysis</a:t>
            </a:r>
          </a:p>
        </p:txBody>
      </p:sp>
      <p:sp>
        <p:nvSpPr>
          <p:cNvPr name="TextBox 15" id="15"/>
          <p:cNvSpPr txBox="true"/>
          <p:nvPr/>
        </p:nvSpPr>
        <p:spPr>
          <a:xfrm rot="0">
            <a:off x="735856" y="3511689"/>
            <a:ext cx="16523444" cy="6959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Credit reporting was the most frequently mentioned product.</a:t>
            </a:r>
          </a:p>
        </p:txBody>
      </p:sp>
      <p:sp>
        <p:nvSpPr>
          <p:cNvPr name="TextBox 16" id="16"/>
          <p:cNvSpPr txBox="true"/>
          <p:nvPr/>
        </p:nvSpPr>
        <p:spPr>
          <a:xfrm rot="0">
            <a:off x="722342" y="4757419"/>
            <a:ext cx="16523444" cy="6959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Credit card complaints were mentioned averagely.</a:t>
            </a:r>
          </a:p>
        </p:txBody>
      </p:sp>
      <p:sp>
        <p:nvSpPr>
          <p:cNvPr name="TextBox 17" id="17"/>
          <p:cNvSpPr txBox="true"/>
          <p:nvPr/>
        </p:nvSpPr>
        <p:spPr>
          <a:xfrm rot="0">
            <a:off x="735856" y="6005831"/>
            <a:ext cx="16523444" cy="695961"/>
          </a:xfrm>
          <a:prstGeom prst="rect">
            <a:avLst/>
          </a:prstGeom>
        </p:spPr>
        <p:txBody>
          <a:bodyPr anchor="t" rtlCol="false" tIns="0" lIns="0" bIns="0" rIns="0">
            <a:spAutoFit/>
          </a:bodyPr>
          <a:lstStyle/>
          <a:p>
            <a:pPr algn="l" marL="885178" indent="-442589" lvl="1">
              <a:lnSpc>
                <a:spcPts val="5739"/>
              </a:lnSpc>
              <a:buFont typeface="Arial"/>
              <a:buChar char="•"/>
            </a:pPr>
            <a:r>
              <a:rPr lang="en-US" sz="4099">
                <a:solidFill>
                  <a:srgbClr val="FFFFFF"/>
                </a:solidFill>
                <a:latin typeface="Canva Sans"/>
                <a:ea typeface="Canva Sans"/>
                <a:cs typeface="Canva Sans"/>
                <a:sym typeface="Canva Sans"/>
              </a:rPr>
              <a:t>Retail banking mentions were the least.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722342" y="672469"/>
            <a:ext cx="530888" cy="617312"/>
          </a:xfrm>
          <a:custGeom>
            <a:avLst/>
            <a:gdLst/>
            <a:ahLst/>
            <a:cxnLst/>
            <a:rect r="r" b="b" t="t" l="l"/>
            <a:pathLst>
              <a:path h="617312" w="530888">
                <a:moveTo>
                  <a:pt x="0" y="0"/>
                </a:moveTo>
                <a:lnTo>
                  <a:pt x="530888" y="0"/>
                </a:lnTo>
                <a:lnTo>
                  <a:pt x="530888" y="617312"/>
                </a:lnTo>
                <a:lnTo>
                  <a:pt x="0" y="61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8634446" y="-623879"/>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54845" y="2178697"/>
            <a:ext cx="16036607" cy="6728559"/>
          </a:xfrm>
          <a:custGeom>
            <a:avLst/>
            <a:gdLst/>
            <a:ahLst/>
            <a:cxnLst/>
            <a:rect r="r" b="b" t="t" l="l"/>
            <a:pathLst>
              <a:path h="6728559" w="16036607">
                <a:moveTo>
                  <a:pt x="0" y="0"/>
                </a:moveTo>
                <a:lnTo>
                  <a:pt x="16036607" y="0"/>
                </a:lnTo>
                <a:lnTo>
                  <a:pt x="16036607" y="6728558"/>
                </a:lnTo>
                <a:lnTo>
                  <a:pt x="0" y="6728558"/>
                </a:lnTo>
                <a:lnTo>
                  <a:pt x="0" y="0"/>
                </a:lnTo>
                <a:close/>
              </a:path>
            </a:pathLst>
          </a:custGeom>
          <a:blipFill>
            <a:blip r:embed="rId9"/>
            <a:stretch>
              <a:fillRect l="0" t="-72692" r="0" b="-11421"/>
            </a:stretch>
          </a:blipFill>
        </p:spPr>
      </p:sp>
      <p:sp>
        <p:nvSpPr>
          <p:cNvPr name="TextBox 14" id="14"/>
          <p:cNvSpPr txBox="true"/>
          <p:nvPr/>
        </p:nvSpPr>
        <p:spPr>
          <a:xfrm rot="0">
            <a:off x="1436575" y="691565"/>
            <a:ext cx="4601038"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Ultra-Bold"/>
                <a:ea typeface="Poppins Ultra-Bold"/>
                <a:cs typeface="Poppins Ultra-Bold"/>
                <a:sym typeface="Poppins Ultra-Bold"/>
              </a:rPr>
              <a:t>roseline-wahome.click</a:t>
            </a:r>
          </a:p>
        </p:txBody>
      </p:sp>
      <p:sp>
        <p:nvSpPr>
          <p:cNvPr name="TextBox 15" id="15"/>
          <p:cNvSpPr txBox="true"/>
          <p:nvPr/>
        </p:nvSpPr>
        <p:spPr>
          <a:xfrm rot="0">
            <a:off x="2834866" y="1019225"/>
            <a:ext cx="10764626" cy="1326947"/>
          </a:xfrm>
          <a:prstGeom prst="rect">
            <a:avLst/>
          </a:prstGeom>
        </p:spPr>
        <p:txBody>
          <a:bodyPr anchor="t" rtlCol="false" tIns="0" lIns="0" bIns="0" rIns="0">
            <a:spAutoFit/>
          </a:bodyPr>
          <a:lstStyle/>
          <a:p>
            <a:pPr algn="ctr">
              <a:lnSpc>
                <a:spcPts val="9414"/>
              </a:lnSpc>
            </a:pPr>
            <a:r>
              <a:rPr lang="en-US" sz="9052" b="true">
                <a:solidFill>
                  <a:srgbClr val="FFFFFF"/>
                </a:solidFill>
                <a:latin typeface="Poppins Bold"/>
                <a:ea typeface="Poppins Bold"/>
                <a:cs typeface="Poppins Bold"/>
                <a:sym typeface="Poppins Bold"/>
              </a:rPr>
              <a:t>Narrative Length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DAGex3__MSM</dc:identifier>
  <dcterms:modified xsi:type="dcterms:W3CDTF">2011-08-01T06:04:30Z</dcterms:modified>
  <cp:revision>1</cp:revision>
  <dc:title>Blue and White Modern Data Analysis Presentation</dc:title>
</cp:coreProperties>
</file>